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78" r:id="rId6"/>
    <p:sldId id="275" r:id="rId7"/>
    <p:sldId id="268" r:id="rId8"/>
    <p:sldId id="284" r:id="rId9"/>
    <p:sldId id="263" r:id="rId10"/>
    <p:sldId id="264" r:id="rId11"/>
    <p:sldId id="283" r:id="rId12"/>
    <p:sldId id="265" r:id="rId13"/>
    <p:sldId id="285" r:id="rId14"/>
    <p:sldId id="286" r:id="rId15"/>
    <p:sldId id="287" r:id="rId16"/>
    <p:sldId id="262" r:id="rId17"/>
    <p:sldId id="276" r:id="rId18"/>
    <p:sldId id="267" r:id="rId19"/>
    <p:sldId id="269" r:id="rId20"/>
    <p:sldId id="270" r:id="rId21"/>
    <p:sldId id="277" r:id="rId22"/>
    <p:sldId id="272" r:id="rId23"/>
    <p:sldId id="273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815"/>
    <a:srgbClr val="FF2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52" y="8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420A9-BB1F-43B9-BE34-054DC31D3743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C8533-0ED3-4937-9166-4B1733158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1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0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8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7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9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87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49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80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9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08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6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6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02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40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38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5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34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4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4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4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6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31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C8533-0ED3-4937-9166-4B17331586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8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F2117-E995-4CEC-B10B-0AB9590B5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23FC87-34D6-4C81-92A5-E9864610F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3E845-5000-43CE-B22B-6997EBA6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79304-3806-4501-930D-8B65E891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6CE1EE-AA0D-4875-928F-BC888B1B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0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668DB-4C92-4990-B1D0-22C74443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8A40CA-530F-4D4D-8452-D72DC0882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8BD9BC-E18E-43A9-B7CA-98E959B3F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F629D6-97E8-4E2A-9E12-3FE3EF88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399BE5-3320-4F24-B151-DB0E8CC8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44E09-017E-4CCE-9876-538076E7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49702-7407-4B82-9117-70F1294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ABE792-F6FC-4A82-BB25-C7C416713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DBE74-2091-4B96-813E-4DFAC250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97FBD-1C8B-4B9C-93D8-92C55C04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9EF415-8E52-4F54-9BB2-F07C16F0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AA5CCC-DA88-462D-B536-7D1578A04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587E5-360E-46DD-A7A4-C36B8D767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83E9B-5071-423A-9B89-FEDE834E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F292E-6D39-46A4-B02D-77D27F70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7A710-BAF3-4BBF-B534-59819F41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9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06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7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38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9436C-C77A-4DDE-9E25-D5E856E0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A6378-4562-4609-A08F-63827A7B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0D174-BC4D-446D-9356-0ABA291E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81AE7-8F4F-49D5-9742-1958A29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D2796-061F-45E5-9F7F-BB4B1E8C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EA5E-118A-4781-BE69-C9906B6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F36239-191B-46D4-943E-184296A1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ABAAAB-29DE-4BF5-9AF8-553F8511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1C36F-E310-4418-AD96-85A87134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C2BBA-A475-4AC2-8461-ECCEBFDE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0DA46-AE83-4B4C-9CC2-F348292D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DD8B9-5C08-420D-B16C-EC89D7FB9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18FAA-8F21-49B1-95F2-9F7EAF120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A78949-D63D-4E63-9F25-461F6E5B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7B570-BAF0-48D3-B0E6-78F8E13F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CDEE96-C904-4023-B2D9-623B951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AA12C-3095-46E3-AD23-59A778ED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15BE3-F536-49B2-AD7B-DE1B9C6C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6EA8BF-4031-46F7-900E-2DF62DF9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25B251-59DC-49DA-AD72-5483C4A1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2B20FB-5CFE-4106-A5B8-BC5AD1DB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B9D5B5-E4C9-409D-BB74-0D29CBEB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79F290-2864-433E-94BE-E793F699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BB2A0D-4AF8-4B00-AB2F-49C69A4A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AA12C-3095-46E3-AD23-59A778ED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15BE3-F536-49B2-AD7B-DE1B9C6C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6EA8BF-4031-46F7-900E-2DF62DF9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25B251-59DC-49DA-AD72-5483C4A1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2B20FB-5CFE-4106-A5B8-BC5AD1DB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B9D5B5-E4C9-409D-BB74-0D29CBEB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79F290-2864-433E-94BE-E793F699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BB2A0D-4AF8-4B00-AB2F-49C69A4A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2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52C81-90B0-4B73-B753-2A5CC450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7B814B-941C-4421-937F-C0E73FB0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FDF416-311A-470A-B799-D407E5B9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FC0412-7DDD-4CEC-AC7D-97B8C3ED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4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539C39-B1B5-4C07-84CC-1C3E498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B00DC6-15CE-4B0B-B39D-6BD69738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B9031-A317-4AA0-B901-6D69C412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BD2F4-463C-4894-B042-D1944275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FF224-7458-4292-A22B-CB551159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B72792-575A-4C88-8B05-EB5DBE0E5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DF86BA-646B-4957-9FBB-FCDE734D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260121-27FA-4940-9E56-795750F4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60477-9D68-4DC3-BD17-11712525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0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E456D1-DD48-492A-BCA7-C0264AA7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07F5B-35A7-4667-9B07-2C87E8D1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DC7EA7-0692-4175-BEF0-1C5CA57B3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F599-633C-4741-A81D-23B0CDEBF33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6241C9-19F0-4707-B86A-8B3285E44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6526F6-CC45-48CD-A385-FF4EE619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5B989-718F-4A53-B7F8-8E0A97573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8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tm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tm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tm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FF0DFF-EBBD-462A-885C-5C25E8391A24}"/>
              </a:ext>
            </a:extLst>
          </p:cNvPr>
          <p:cNvGrpSpPr/>
          <p:nvPr/>
        </p:nvGrpSpPr>
        <p:grpSpPr>
          <a:xfrm>
            <a:off x="3157301" y="1462815"/>
            <a:ext cx="1998028" cy="2339453"/>
            <a:chOff x="3157301" y="1462815"/>
            <a:chExt cx="1998028" cy="233945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0AC163-3431-49BC-8B16-E0C1D7C32B49}"/>
                </a:ext>
              </a:extLst>
            </p:cNvPr>
            <p:cNvSpPr txBox="1"/>
            <p:nvPr/>
          </p:nvSpPr>
          <p:spPr>
            <a:xfrm>
              <a:off x="3399445" y="1462815"/>
              <a:ext cx="11419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cs typeface="+mn-ea"/>
                  <a:sym typeface="+mn-lt"/>
                </a:rPr>
                <a:t>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E342C0-4F4A-4430-922E-A00BFC1A181F}"/>
                </a:ext>
              </a:extLst>
            </p:cNvPr>
            <p:cNvSpPr txBox="1"/>
            <p:nvPr/>
          </p:nvSpPr>
          <p:spPr>
            <a:xfrm>
              <a:off x="4158976" y="2139927"/>
              <a:ext cx="996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cs typeface="+mn-ea"/>
                  <a:sym typeface="+mn-lt"/>
                </a:rPr>
                <a:t>线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1BACF35-8091-40DD-954C-934F4B0ED9A8}"/>
                </a:ext>
              </a:extLst>
            </p:cNvPr>
            <p:cNvSpPr txBox="1"/>
            <p:nvPr/>
          </p:nvSpPr>
          <p:spPr>
            <a:xfrm>
              <a:off x="3157301" y="2786605"/>
              <a:ext cx="12438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cs typeface="+mn-ea"/>
                  <a:sym typeface="+mn-lt"/>
                </a:rPr>
                <a:t>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CA38AE-C4E4-49AD-B724-646F8BDA1963}"/>
              </a:ext>
            </a:extLst>
          </p:cNvPr>
          <p:cNvGrpSpPr/>
          <p:nvPr/>
        </p:nvGrpSpPr>
        <p:grpSpPr>
          <a:xfrm>
            <a:off x="4777569" y="5182449"/>
            <a:ext cx="1090919" cy="1119818"/>
            <a:chOff x="5876679" y="4434359"/>
            <a:chExt cx="1419368" cy="145696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236780F-F4F7-4361-9933-F60854AB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6679" y="4434359"/>
              <a:ext cx="1419368" cy="145696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5F4FDB4-C72C-43B8-B64F-0566B3AB9421}"/>
                </a:ext>
              </a:extLst>
            </p:cNvPr>
            <p:cNvSpPr txBox="1"/>
            <p:nvPr/>
          </p:nvSpPr>
          <p:spPr>
            <a:xfrm>
              <a:off x="6204878" y="4803017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仙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C7DEDE-28EC-445A-876B-626A5FDA36A4}"/>
                </a:ext>
              </a:extLst>
            </p:cNvPr>
            <p:cNvSpPr txBox="1"/>
            <p:nvPr/>
          </p:nvSpPr>
          <p:spPr>
            <a:xfrm>
              <a:off x="6587459" y="4789764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风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8AEB5D-839F-4CE2-B45A-2EF1897E94CC}"/>
                </a:ext>
              </a:extLst>
            </p:cNvPr>
            <p:cNvSpPr txBox="1"/>
            <p:nvPr/>
          </p:nvSpPr>
          <p:spPr>
            <a:xfrm>
              <a:off x="6204878" y="513350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8596947-2FD1-4A99-A8F4-656CC81F2D75}"/>
                </a:ext>
              </a:extLst>
            </p:cNvPr>
            <p:cNvSpPr txBox="1"/>
            <p:nvPr/>
          </p:nvSpPr>
          <p:spPr>
            <a:xfrm>
              <a:off x="6586363" y="515292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骨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2E70531-3A7F-496D-8C34-E24B1EEBC6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774" y="-256421"/>
            <a:ext cx="5658678" cy="27272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E1CC8F-17FE-4153-99C4-BCFE58D99F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13106" y="-1327033"/>
            <a:ext cx="6010668" cy="37978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10A346E-248C-411F-8348-1F4798BE58F2}"/>
              </a:ext>
            </a:extLst>
          </p:cNvPr>
          <p:cNvSpPr txBox="1"/>
          <p:nvPr/>
        </p:nvSpPr>
        <p:spPr>
          <a:xfrm>
            <a:off x="4848355" y="4101335"/>
            <a:ext cx="5114045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spc="300" dirty="0"/>
              <a:t>答辩人：贺越华   </a:t>
            </a:r>
            <a:endParaRPr lang="en-US" altLang="zh-CN" sz="2800" spc="300" dirty="0"/>
          </a:p>
          <a:p>
            <a:r>
              <a:rPr lang="zh-CN" altLang="en-US" sz="2800" spc="300" dirty="0"/>
              <a:t>   </a:t>
            </a:r>
            <a:r>
              <a:rPr lang="en-US" altLang="zh-CN" sz="2800" spc="300" dirty="0"/>
              <a:t>		</a:t>
            </a:r>
            <a:r>
              <a:rPr lang="zh-CN" altLang="en-US" sz="2800" spc="300" dirty="0"/>
              <a:t>指导老师：李优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4A7646-F0E9-41CC-A482-27907B0595E6}"/>
              </a:ext>
            </a:extLst>
          </p:cNvPr>
          <p:cNvSpPr/>
          <p:nvPr/>
        </p:nvSpPr>
        <p:spPr>
          <a:xfrm>
            <a:off x="6161696" y="5704422"/>
            <a:ext cx="3775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rgbClr val="B00815"/>
                </a:solidFill>
                <a:effectLst/>
                <a:latin typeface="����"/>
              </a:rPr>
              <a:t>蒹葭</a:t>
            </a:r>
            <a:r>
              <a:rPr lang="zh-CN" altLang="en-US" sz="1400" b="0" i="0" dirty="0">
                <a:solidFill>
                  <a:srgbClr val="0F0F0F"/>
                </a:solidFill>
                <a:effectLst/>
                <a:latin typeface="����"/>
              </a:rPr>
              <a:t>苍苍，白露为霜。所谓伊人，在水一方。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4F2C84-1D75-4E54-9362-DF0C3F3F8F4F}"/>
              </a:ext>
            </a:extLst>
          </p:cNvPr>
          <p:cNvSpPr txBox="1"/>
          <p:nvPr/>
        </p:nvSpPr>
        <p:spPr>
          <a:xfrm>
            <a:off x="4035242" y="3090076"/>
            <a:ext cx="124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cs typeface="+mn-ea"/>
                <a:sym typeface="+mn-lt"/>
              </a:rPr>
              <a:t>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9EF06E-BEEF-415E-84B9-D40B0CEE3804}"/>
              </a:ext>
            </a:extLst>
          </p:cNvPr>
          <p:cNvSpPr txBox="1"/>
          <p:nvPr/>
        </p:nvSpPr>
        <p:spPr>
          <a:xfrm>
            <a:off x="2726594" y="3932895"/>
            <a:ext cx="124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cs typeface="+mn-ea"/>
                <a:sym typeface="+mn-lt"/>
              </a:rPr>
              <a:t>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11F001-22B1-4F3A-9670-CB6CCE7EE13A}"/>
              </a:ext>
            </a:extLst>
          </p:cNvPr>
          <p:cNvSpPr txBox="1"/>
          <p:nvPr/>
        </p:nvSpPr>
        <p:spPr>
          <a:xfrm>
            <a:off x="3767656" y="4329795"/>
            <a:ext cx="124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cs typeface="+mn-ea"/>
                <a:sym typeface="+mn-lt"/>
              </a:rPr>
              <a:t>统</a:t>
            </a:r>
          </a:p>
        </p:txBody>
      </p:sp>
    </p:spTree>
    <p:extLst>
      <p:ext uri="{BB962C8B-B14F-4D97-AF65-F5344CB8AC3E}">
        <p14:creationId xmlns:p14="http://schemas.microsoft.com/office/powerpoint/2010/main" val="7179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</p:bldLst>
  </p:timing>
  <p:extLst>
    <p:ext uri="{E180D4A7-C9FB-4DFB-919C-405C955672EB}">
      <p14:showEvtLst xmlns:p14="http://schemas.microsoft.com/office/powerpoint/2010/main">
        <p14:playEvt time="116" objId="1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D2D6282-1700-4D0D-A151-BC51FF2DC0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24274" y="477853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3AC2887-8C84-4A6C-AFFB-466A2FEF36A3}"/>
              </a:ext>
            </a:extLst>
          </p:cNvPr>
          <p:cNvGrpSpPr/>
          <p:nvPr/>
        </p:nvGrpSpPr>
        <p:grpSpPr>
          <a:xfrm>
            <a:off x="417395" y="372321"/>
            <a:ext cx="1598824" cy="586163"/>
            <a:chOff x="4327030" y="1667303"/>
            <a:chExt cx="1598824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AB5FE3C-333B-4B30-A7BF-964CEF026905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A17323-2A41-43CB-A180-53B484AA5C0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4D601F3-218F-4119-99F9-BA5355234764}"/>
                </a:ext>
              </a:extLst>
            </p:cNvPr>
            <p:cNvSpPr txBox="1"/>
            <p:nvPr/>
          </p:nvSpPr>
          <p:spPr>
            <a:xfrm>
              <a:off x="5043881" y="177571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dirty="0"/>
                <a:t>用例</a:t>
              </a:r>
              <a:r>
                <a:rPr lang="zh-CN" altLang="en-US" dirty="0"/>
                <a:t>图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19CE5DC-F0CB-4F44-8112-0D16546AA9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8288984-4F87-4B89-816C-911D296D349A}"/>
              </a:ext>
            </a:extLst>
          </p:cNvPr>
          <p:cNvSpPr txBox="1"/>
          <p:nvPr/>
        </p:nvSpPr>
        <p:spPr>
          <a:xfrm>
            <a:off x="1477689" y="1262518"/>
            <a:ext cx="15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a typeface="黑体" panose="02010609060101010101" pitchFamily="49" charset="-122"/>
                <a:cs typeface="黑体" panose="02010609060101010101" pitchFamily="49" charset="-122"/>
              </a:rPr>
              <a:t>学生</a:t>
            </a:r>
            <a:r>
              <a:rPr lang="zh-CN" altLang="zh-CN" sz="1800" b="1" dirty="0">
                <a:solidFill>
                  <a:srgbClr val="000000"/>
                </a:solidFill>
                <a:effectLst/>
                <a:ea typeface="黑体" panose="02010609060101010101" pitchFamily="49" charset="-122"/>
                <a:cs typeface="黑体" panose="02010609060101010101" pitchFamily="49" charset="-122"/>
              </a:rPr>
              <a:t>端用例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CEA05B-A952-4FCB-AA5D-C0E52D2238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34246" y="1931319"/>
            <a:ext cx="3748472" cy="347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4FCE336-3750-462D-854D-923CA34965F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67272" y="1931669"/>
            <a:ext cx="3645404" cy="34748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8080395-7B11-4815-B02A-AD51504C5B53}"/>
              </a:ext>
            </a:extLst>
          </p:cNvPr>
          <p:cNvSpPr txBox="1"/>
          <p:nvPr/>
        </p:nvSpPr>
        <p:spPr>
          <a:xfrm>
            <a:off x="5715175" y="1257009"/>
            <a:ext cx="15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0000"/>
                </a:solidFill>
                <a:effectLst/>
                <a:ea typeface="黑体" panose="02010609060101010101" pitchFamily="49" charset="-122"/>
                <a:cs typeface="黑体" panose="02010609060101010101" pitchFamily="49" charset="-122"/>
              </a:rPr>
              <a:t>食堂端用例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8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1EE4EC-72B1-4C18-96DA-164CD6E2FB6D}"/>
              </a:ext>
            </a:extLst>
          </p:cNvPr>
          <p:cNvGrpSpPr/>
          <p:nvPr/>
        </p:nvGrpSpPr>
        <p:grpSpPr>
          <a:xfrm>
            <a:off x="417395" y="372321"/>
            <a:ext cx="2353142" cy="754746"/>
            <a:chOff x="4327030" y="1667303"/>
            <a:chExt cx="2353142" cy="75474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CD7D3C0-4CD1-46E1-8DE4-3765B79DB44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D186097-CC02-4467-A05A-3595ADF7451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C429E7C-1EFA-423A-BCD2-F063E468A5B3}"/>
                </a:ext>
              </a:extLst>
            </p:cNvPr>
            <p:cNvSpPr txBox="1"/>
            <p:nvPr/>
          </p:nvSpPr>
          <p:spPr>
            <a:xfrm>
              <a:off x="5110512" y="177571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dirty="0"/>
                <a:t>业务数据流程</a:t>
              </a:r>
            </a:p>
            <a:p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54812D6-D039-415B-BE21-2A14A8565F59}"/>
              </a:ext>
            </a:extLst>
          </p:cNvPr>
          <p:cNvGrpSpPr/>
          <p:nvPr/>
        </p:nvGrpSpPr>
        <p:grpSpPr>
          <a:xfrm>
            <a:off x="7465461" y="3909018"/>
            <a:ext cx="530033" cy="535561"/>
            <a:chOff x="2077535" y="2531166"/>
            <a:chExt cx="530033" cy="53556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EC2BA2A-0C73-4CD5-AB5E-510FBD606D7B}"/>
                </a:ext>
              </a:extLst>
            </p:cNvPr>
            <p:cNvSpPr/>
            <p:nvPr/>
          </p:nvSpPr>
          <p:spPr>
            <a:xfrm>
              <a:off x="2144893" y="2604052"/>
              <a:ext cx="462675" cy="462675"/>
            </a:xfrm>
            <a:prstGeom prst="roundRect">
              <a:avLst/>
            </a:prstGeom>
            <a:noFill/>
            <a:ln>
              <a:solidFill>
                <a:srgbClr val="B008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38D5B965-AE69-45DB-BE65-363E78684FCB}"/>
                </a:ext>
              </a:extLst>
            </p:cNvPr>
            <p:cNvSpPr/>
            <p:nvPr/>
          </p:nvSpPr>
          <p:spPr>
            <a:xfrm>
              <a:off x="2077535" y="2531166"/>
              <a:ext cx="462675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BE166B2-8106-4C21-BC6D-47D1BF0A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EE640AF-0A5D-4049-9B61-40F6A4335F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31" y="2406159"/>
            <a:ext cx="6090902" cy="229425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DA9C655-35A9-41A5-BFEB-774CEEF5DDDF}"/>
              </a:ext>
            </a:extLst>
          </p:cNvPr>
          <p:cNvSpPr txBox="1"/>
          <p:nvPr/>
        </p:nvSpPr>
        <p:spPr>
          <a:xfrm>
            <a:off x="4451584" y="5000950"/>
            <a:ext cx="18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业务数据流程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图</a:t>
            </a:r>
            <a:endParaRPr lang="zh-CN" altLang="zh-CN" sz="1800" dirty="0">
              <a:effectLst/>
              <a:latin typeface="宋体" panose="02010600030101010101" pitchFamily="2" charset="-122"/>
              <a:ea typeface="Times New Roman" panose="02020603050405020304" pitchFamily="18" charset="0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59054EA-EC81-4C4E-9B12-8CCE96AF543A}"/>
              </a:ext>
            </a:extLst>
          </p:cNvPr>
          <p:cNvSpPr txBox="1"/>
          <p:nvPr/>
        </p:nvSpPr>
        <p:spPr>
          <a:xfrm>
            <a:off x="2837331" y="1332561"/>
            <a:ext cx="321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spc="-2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用户在外卖系统下单</a:t>
            </a:r>
            <a:endParaRPr lang="en-US" altLang="zh-CN" sz="1800" spc="-25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spc="-2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外卖系统将订单提交给食堂方</a:t>
            </a:r>
            <a:endParaRPr lang="en-US" altLang="zh-CN" sz="1800" spc="-25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spc="-2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食堂方进行订单处理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5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1EE4EC-72B1-4C18-96DA-164CD6E2FB6D}"/>
              </a:ext>
            </a:extLst>
          </p:cNvPr>
          <p:cNvGrpSpPr/>
          <p:nvPr/>
        </p:nvGrpSpPr>
        <p:grpSpPr>
          <a:xfrm>
            <a:off x="417395" y="372321"/>
            <a:ext cx="1891478" cy="1045592"/>
            <a:chOff x="4327030" y="1667303"/>
            <a:chExt cx="1891478" cy="92717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CD7D3C0-4CD1-46E1-8DE4-3765B79DB44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D186097-CC02-4467-A05A-3595ADF7451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C429E7C-1EFA-423A-BCD2-F063E468A5B3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81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dirty="0"/>
                <a:t>核心类图</a:t>
              </a:r>
            </a:p>
            <a:p>
              <a:endParaRPr lang="zh-CN" altLang="zh-CN" sz="1800" dirty="0"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endParaRPr>
            </a:p>
            <a:p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E2F2C06-A05A-47B1-AE79-FE9C5829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49272" y="2900653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E166B2-8106-4C21-BC6D-47D1BF0A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7734723-BEF2-4476-96F1-2BD6E48774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55" y="1378902"/>
            <a:ext cx="5471795" cy="41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1EE4EC-72B1-4C18-96DA-164CD6E2FB6D}"/>
              </a:ext>
            </a:extLst>
          </p:cNvPr>
          <p:cNvGrpSpPr/>
          <p:nvPr/>
        </p:nvGrpSpPr>
        <p:grpSpPr>
          <a:xfrm>
            <a:off x="417395" y="372321"/>
            <a:ext cx="1660645" cy="768592"/>
            <a:chOff x="4327030" y="1667303"/>
            <a:chExt cx="1660645" cy="68154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CD7D3C0-4CD1-46E1-8DE4-3765B79DB44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D186097-CC02-4467-A05A-3595ADF7451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C429E7C-1EFA-423A-BCD2-F063E468A5B3}"/>
                </a:ext>
              </a:extLst>
            </p:cNvPr>
            <p:cNvSpPr txBox="1"/>
            <p:nvPr/>
          </p:nvSpPr>
          <p:spPr>
            <a:xfrm>
              <a:off x="5110512" y="1775718"/>
              <a:ext cx="877163" cy="573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时序图</a:t>
              </a:r>
              <a:endParaRPr lang="zh-CN" altLang="zh-CN" dirty="0"/>
            </a:p>
            <a:p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E2F2C06-A05A-47B1-AE79-FE9C5829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49272" y="2900653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E166B2-8106-4C21-BC6D-47D1BF0A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BDE83C-1313-44D4-845B-FB9C7B79ED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40" y="1451889"/>
            <a:ext cx="6142682" cy="41112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5A383D-7AF3-46B1-87FA-299B290F4C64}"/>
              </a:ext>
            </a:extLst>
          </p:cNvPr>
          <p:cNvSpPr txBox="1"/>
          <p:nvPr/>
        </p:nvSpPr>
        <p:spPr>
          <a:xfrm>
            <a:off x="2078040" y="1033347"/>
            <a:ext cx="18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学生端</a:t>
            </a:r>
          </a:p>
        </p:txBody>
      </p:sp>
    </p:spTree>
    <p:extLst>
      <p:ext uri="{BB962C8B-B14F-4D97-AF65-F5344CB8AC3E}">
        <p14:creationId xmlns:p14="http://schemas.microsoft.com/office/powerpoint/2010/main" val="25679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1EE4EC-72B1-4C18-96DA-164CD6E2FB6D}"/>
              </a:ext>
            </a:extLst>
          </p:cNvPr>
          <p:cNvGrpSpPr/>
          <p:nvPr/>
        </p:nvGrpSpPr>
        <p:grpSpPr>
          <a:xfrm>
            <a:off x="417395" y="372321"/>
            <a:ext cx="1660645" cy="768592"/>
            <a:chOff x="4327030" y="1667303"/>
            <a:chExt cx="1660645" cy="68154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CD7D3C0-4CD1-46E1-8DE4-3765B79DB44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D186097-CC02-4467-A05A-3595ADF7451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C429E7C-1EFA-423A-BCD2-F063E468A5B3}"/>
                </a:ext>
              </a:extLst>
            </p:cNvPr>
            <p:cNvSpPr txBox="1"/>
            <p:nvPr/>
          </p:nvSpPr>
          <p:spPr>
            <a:xfrm>
              <a:off x="5110512" y="1775718"/>
              <a:ext cx="877163" cy="573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时序图</a:t>
              </a:r>
              <a:endParaRPr lang="zh-CN" altLang="zh-CN" dirty="0"/>
            </a:p>
            <a:p>
              <a:endParaRPr lang="zh-CN" altLang="en-US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E2F2C06-A05A-47B1-AE79-FE9C5829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49272" y="2900653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E166B2-8106-4C21-BC6D-47D1BF0A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C12F11-5881-491E-811E-3FE4675C98E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9" y="1590674"/>
            <a:ext cx="6809172" cy="38513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3B2654-6626-4112-B8D2-36E6B6D7D8A2}"/>
              </a:ext>
            </a:extLst>
          </p:cNvPr>
          <p:cNvSpPr txBox="1"/>
          <p:nvPr/>
        </p:nvSpPr>
        <p:spPr>
          <a:xfrm>
            <a:off x="2064514" y="1033347"/>
            <a:ext cx="18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食堂端</a:t>
            </a:r>
            <a:endParaRPr lang="zh-CN" altLang="zh-CN" sz="1800" dirty="0">
              <a:effectLst/>
              <a:latin typeface="宋体" panose="02010600030101010101" pitchFamily="2" charset="-122"/>
              <a:ea typeface="Times New Roman" panose="02020603050405020304" pitchFamily="18" charset="0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94DADC6-CAC3-41AD-86F9-3C3CC94A89C6}"/>
              </a:ext>
            </a:extLst>
          </p:cNvPr>
          <p:cNvSpPr/>
          <p:nvPr/>
        </p:nvSpPr>
        <p:spPr>
          <a:xfrm>
            <a:off x="743508" y="3302057"/>
            <a:ext cx="2509732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Android Studio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是谷歌推出的一个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Android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集成开发工具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用于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安卓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开发和调试。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7408621-F1C9-4397-A3D4-491E29024A2F}"/>
              </a:ext>
            </a:extLst>
          </p:cNvPr>
          <p:cNvGrpSpPr/>
          <p:nvPr/>
        </p:nvGrpSpPr>
        <p:grpSpPr>
          <a:xfrm>
            <a:off x="4200900" y="1898531"/>
            <a:ext cx="2509732" cy="4959469"/>
            <a:chOff x="1200877" y="2789164"/>
            <a:chExt cx="2509732" cy="495946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09F1B5A-1EDF-4F55-8D8C-B9B55EAB9056}"/>
                </a:ext>
              </a:extLst>
            </p:cNvPr>
            <p:cNvSpPr/>
            <p:nvPr/>
          </p:nvSpPr>
          <p:spPr>
            <a:xfrm>
              <a:off x="1200877" y="3139614"/>
              <a:ext cx="2509732" cy="4609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宋体" panose="02010600030101010101" pitchFamily="2" charset="-122"/>
                </a:rPr>
                <a:t>Java</a:t>
              </a: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是一门面向对象编程语言</a:t>
              </a:r>
              <a:r>
                <a:rPr lang="zh-CN" altLang="en-US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，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具有简单性、面向对象、分布式、健壮性、安全性、平台独立与可移植性、多线程、动态性等特点。可以编写桌面应用程序、</a:t>
              </a:r>
              <a:r>
                <a:rPr lang="en-US" altLang="zh-C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宋体" panose="02010600030101010101" pitchFamily="2" charset="-122"/>
                </a:rPr>
                <a:t>Web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应用程序、分布式系统和嵌入式系统应用程序等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Times New Roman" panose="02020603050405020304" pitchFamily="18" charset="0"/>
                  <a:cs typeface="宋体" panose="02010600030101010101" pitchFamily="2" charset="-122"/>
                </a:rPr>
                <a:t> 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0F0F0F"/>
                  </a:solidFill>
                  <a:effectLst/>
                  <a:latin typeface="����"/>
                </a:rPr>
                <a:t>。</a:t>
              </a:r>
              <a:endParaRPr lang="zh-CN" altLang="en-US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4D7A5E3-C46D-4D9F-8C8D-136D67578F82}"/>
                </a:ext>
              </a:extLst>
            </p:cNvPr>
            <p:cNvSpPr/>
            <p:nvPr/>
          </p:nvSpPr>
          <p:spPr>
            <a:xfrm>
              <a:off x="1762796" y="2789164"/>
              <a:ext cx="864463" cy="462675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pc="-2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宋体" panose="02010600030101010101" pitchFamily="2" charset="-122"/>
                </a:rPr>
                <a:t>Java</a:t>
              </a:r>
              <a:endParaRPr lang="zh-CN" altLang="zh-CN" sz="1800" spc="-20" dirty="0"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740F464-08D6-4638-961C-54194A5B3003}"/>
              </a:ext>
            </a:extLst>
          </p:cNvPr>
          <p:cNvSpPr/>
          <p:nvPr/>
        </p:nvSpPr>
        <p:spPr>
          <a:xfrm>
            <a:off x="7381257" y="2384182"/>
            <a:ext cx="3263767" cy="324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264920" indent="304800">
              <a:lnSpc>
                <a:spcPct val="145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Mysql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是应用广泛的开源关系型数据库，被广泛地应用于各种项目开发之中。可以给本项目有兼容性的数据库支持。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25E1071-E922-44EE-A7FA-69443A0777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98391" y="2924946"/>
            <a:ext cx="3347526" cy="2162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6306EF-B7E3-4109-9BEC-A468033A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8426" y="2792300"/>
            <a:ext cx="3347526" cy="21625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9FEB31-0A9F-47BB-9C40-65B03B68A3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D723C9-934B-40C8-A2EA-E34B9D903745}"/>
              </a:ext>
            </a:extLst>
          </p:cNvPr>
          <p:cNvGrpSpPr/>
          <p:nvPr/>
        </p:nvGrpSpPr>
        <p:grpSpPr>
          <a:xfrm>
            <a:off x="507065" y="498056"/>
            <a:ext cx="1864899" cy="786089"/>
            <a:chOff x="4327030" y="1667303"/>
            <a:chExt cx="1864899" cy="69706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1909402-8D52-483B-BECF-B1C6EE178B47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2131998-F430-4F55-8B4B-EE394941FE8B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E1429F5-F03D-4726-8C09-D6871C882459}"/>
                </a:ext>
              </a:extLst>
            </p:cNvPr>
            <p:cNvSpPr txBox="1"/>
            <p:nvPr/>
          </p:nvSpPr>
          <p:spPr>
            <a:xfrm>
              <a:off x="5083933" y="1791233"/>
              <a:ext cx="1107996" cy="573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实用工具</a:t>
              </a:r>
              <a:endParaRPr lang="zh-CN" altLang="zh-CN" dirty="0"/>
            </a:p>
            <a:p>
              <a:endParaRPr lang="zh-CN" altLang="en-US" dirty="0"/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763FA35-8DB2-4B6A-82D2-35912BD0023B}"/>
              </a:ext>
            </a:extLst>
          </p:cNvPr>
          <p:cNvSpPr/>
          <p:nvPr/>
        </p:nvSpPr>
        <p:spPr>
          <a:xfrm>
            <a:off x="7761710" y="1593873"/>
            <a:ext cx="1033145" cy="452761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spc="-2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Mysql</a:t>
            </a:r>
            <a:endParaRPr lang="zh-CN" altLang="zh-CN" sz="1800" spc="-20" dirty="0">
              <a:effectLst/>
              <a:latin typeface="宋体" panose="02010600030101010101" pitchFamily="2" charset="-122"/>
              <a:ea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5F7487-26B9-46C0-8907-8FF0849BDC0A}"/>
              </a:ext>
            </a:extLst>
          </p:cNvPr>
          <p:cNvSpPr/>
          <p:nvPr/>
        </p:nvSpPr>
        <p:spPr>
          <a:xfrm>
            <a:off x="1817966" y="2410042"/>
            <a:ext cx="1074576" cy="462674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Android Studio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043601" y="1266497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叁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371747-7850-40F2-B00F-5B12854FC7CC}"/>
              </a:ext>
            </a:extLst>
          </p:cNvPr>
          <p:cNvGrpSpPr/>
          <p:nvPr/>
        </p:nvGrpSpPr>
        <p:grpSpPr>
          <a:xfrm>
            <a:off x="2365452" y="2039184"/>
            <a:ext cx="3775393" cy="848027"/>
            <a:chOff x="2365452" y="2039184"/>
            <a:chExt cx="3775393" cy="84802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9C94C7-BCC9-498E-BA95-651AA4BB0585}"/>
                </a:ext>
              </a:extLst>
            </p:cNvPr>
            <p:cNvSpPr txBox="1"/>
            <p:nvPr/>
          </p:nvSpPr>
          <p:spPr>
            <a:xfrm>
              <a:off x="3623719" y="203918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项目功能展示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31E16B-734A-4441-89DA-F7B5F7A55A81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EFDB89-7E39-4654-83D7-9E5512BA2A72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EF435BE-728A-4EA9-9AF1-99C353D9C828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A8673B-F22F-41CC-B961-7AB26DEEDCD1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登录功能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86174F7-D106-429F-BF6B-DF48BE125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89282">
            <a:off x="989829" y="909063"/>
            <a:ext cx="12027930" cy="759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CDB2DC3-44DC-47D5-8B67-DBDCDC6096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35703" y="665402"/>
            <a:ext cx="3347526" cy="21625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53C43D5-9382-4E3C-88BA-8DE9E7B5D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92CE9C8-E0A8-4128-AB6D-F07D031E558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58" y="1278044"/>
            <a:ext cx="3049827" cy="5207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043CC38-7D89-4C89-880F-C69F11D6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89282">
            <a:off x="-473211" y="1246687"/>
            <a:ext cx="12027930" cy="759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39C660F-58BC-4006-95C8-59D7132D3B3F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A90885D-0F11-4AAE-B90F-606BEEDFA00C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B01E03-9C96-4F0F-BB19-FF8F84F3647B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664CB9B-1764-4338-8AB6-67D5310B5B58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主要界面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734FB8D-102E-42DD-A32F-5C889DC8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7395" y="3078323"/>
            <a:ext cx="3347526" cy="2162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6632E9-35BA-4781-8F47-F695774D29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EE03BA-272A-4D63-BAE4-EB5FDF190B6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50" y="1451888"/>
            <a:ext cx="2643295" cy="437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603E66-3B9D-4075-987F-24ACAC3172A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83" y="1350487"/>
            <a:ext cx="2267514" cy="4477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4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9D2098-4A85-443E-9402-081B966E1A95}"/>
              </a:ext>
            </a:extLst>
          </p:cNvPr>
          <p:cNvGrpSpPr/>
          <p:nvPr/>
        </p:nvGrpSpPr>
        <p:grpSpPr>
          <a:xfrm>
            <a:off x="417395" y="372321"/>
            <a:ext cx="1660645" cy="586163"/>
            <a:chOff x="4327030" y="1667303"/>
            <a:chExt cx="1660645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01876D3-D70F-44F0-A8B4-B18F9A568429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214950FF-A0CB-4604-AADC-B1CE91A48057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84B135-663A-434C-B5D7-6C5EF965C0CA}"/>
                </a:ext>
              </a:extLst>
            </p:cNvPr>
            <p:cNvSpPr txBox="1"/>
            <p:nvPr/>
          </p:nvSpPr>
          <p:spPr>
            <a:xfrm>
              <a:off x="5110512" y="177571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购物车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C5E9B2F-F686-4091-A21A-3D13F487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05192" y="3635718"/>
            <a:ext cx="3347526" cy="21625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3CAD97-A65C-4258-BED5-7BD8F4540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7D327F-4FBD-474F-BBD6-EB9F6427DDC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60" y="850068"/>
            <a:ext cx="3585386" cy="545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D0CE7DB-6D8D-49B5-A353-617795AC8C58}"/>
              </a:ext>
            </a:extLst>
          </p:cNvPr>
          <p:cNvGrpSpPr/>
          <p:nvPr/>
        </p:nvGrpSpPr>
        <p:grpSpPr>
          <a:xfrm>
            <a:off x="914400" y="1023582"/>
            <a:ext cx="2661313" cy="4503761"/>
            <a:chOff x="914400" y="1023582"/>
            <a:chExt cx="2661313" cy="45037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413BCF8-B04C-4F5D-BD44-32062EBF8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2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1023582"/>
              <a:ext cx="2661313" cy="4503761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0EEDE09-3A39-4264-B3F5-C80C22138D2D}"/>
                </a:ext>
              </a:extLst>
            </p:cNvPr>
            <p:cNvSpPr txBox="1"/>
            <p:nvPr/>
          </p:nvSpPr>
          <p:spPr>
            <a:xfrm>
              <a:off x="1832663" y="2198077"/>
              <a:ext cx="800219" cy="24618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spc="300" dirty="0">
                  <a:solidFill>
                    <a:schemeClr val="bg1">
                      <a:lumMod val="95000"/>
                    </a:schemeClr>
                  </a:solidFill>
                </a:rPr>
                <a:t>  目   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544D7E-4A4C-42B5-B21F-AF9E96159BBB}"/>
              </a:ext>
            </a:extLst>
          </p:cNvPr>
          <p:cNvGrpSpPr/>
          <p:nvPr/>
        </p:nvGrpSpPr>
        <p:grpSpPr>
          <a:xfrm>
            <a:off x="4114751" y="1313226"/>
            <a:ext cx="4558875" cy="785524"/>
            <a:chOff x="4327030" y="1667303"/>
            <a:chExt cx="4558875" cy="78552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2EEAC26-A523-4050-B78E-E2C21EA3F4CA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7109138-F7A2-457D-8FC0-19644EF5975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E0D100D-65A9-4926-B679-FFD71DB3BAF3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项目分工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E08C31-A744-4DBC-848C-4C2F537B5C12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780312-50F3-4F13-A5EE-7FCCC63D7DC9}"/>
              </a:ext>
            </a:extLst>
          </p:cNvPr>
          <p:cNvGrpSpPr/>
          <p:nvPr/>
        </p:nvGrpSpPr>
        <p:grpSpPr>
          <a:xfrm>
            <a:off x="4057414" y="2492485"/>
            <a:ext cx="4558875" cy="785524"/>
            <a:chOff x="4327030" y="1667303"/>
            <a:chExt cx="4558875" cy="78552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C745E80-00B7-45AC-B20C-A52290B6B8CB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73BF5B1-F1F6-412F-B182-0CD8BFB3CE16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BA1F32A-F006-48BB-BE72-8BCE3AC4E90B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项目实现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CD7C24-C03B-4E89-A9A3-E9657FDE792A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B61BD3-F794-4594-BF71-F2CEFDBE3B0D}"/>
              </a:ext>
            </a:extLst>
          </p:cNvPr>
          <p:cNvGrpSpPr/>
          <p:nvPr/>
        </p:nvGrpSpPr>
        <p:grpSpPr>
          <a:xfrm>
            <a:off x="4114751" y="3671742"/>
            <a:ext cx="4558875" cy="785524"/>
            <a:chOff x="4327030" y="1667303"/>
            <a:chExt cx="4558875" cy="78552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38EA779-00CD-45CB-B2D5-73291AFE18DD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叁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1B85722-2B57-4EB0-8D18-0946E35FDB57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D8B0235-5AFB-49FC-B359-04F052D5A5C2}"/>
                </a:ext>
              </a:extLst>
            </p:cNvPr>
            <p:cNvSpPr txBox="1"/>
            <p:nvPr/>
          </p:nvSpPr>
          <p:spPr>
            <a:xfrm>
              <a:off x="5110512" y="177571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项目功能展示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579A439-A0D6-4EA6-BC07-DE6740A35225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24218A7-43C5-4889-8F40-E9FB3300CFE3}"/>
              </a:ext>
            </a:extLst>
          </p:cNvPr>
          <p:cNvGrpSpPr/>
          <p:nvPr/>
        </p:nvGrpSpPr>
        <p:grpSpPr>
          <a:xfrm>
            <a:off x="4114751" y="4851001"/>
            <a:ext cx="4558875" cy="785524"/>
            <a:chOff x="4327030" y="1667303"/>
            <a:chExt cx="4558875" cy="785524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8D1671F-50D6-4599-95AA-CB45284B9EA9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48F1521-332D-40C4-B24C-80BD702E7AA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7080EE3-2AA7-4E6D-8643-A87A503879BC}"/>
                </a:ext>
              </a:extLst>
            </p:cNvPr>
            <p:cNvSpPr txBox="1"/>
            <p:nvPr/>
          </p:nvSpPr>
          <p:spPr>
            <a:xfrm>
              <a:off x="5110512" y="177571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项目的总结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02128CF-A921-4CC8-BE07-2760D02724F5}"/>
                </a:ext>
              </a:extLst>
            </p:cNvPr>
            <p:cNvSpPr/>
            <p:nvPr/>
          </p:nvSpPr>
          <p:spPr>
            <a:xfrm>
              <a:off x="5110512" y="2145050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9178BCB7-4CB8-4E14-8E31-6F75EBA7D1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73742" y="709722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肆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DF14DC-7482-4B27-97CD-599CC43DB7F6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项目总结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5D5BFBE-4CA7-44C6-BE33-7895DABA68B4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CBA8160-9541-4867-909F-87F67360A5D3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8AC16EB-F2D1-4DCA-90D7-E29E12E0E22C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F3F5444-0B20-46DD-8ADF-5A04083FD7F5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团队收获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67DD14B-24FC-45C8-93F1-7E8D0A345658}"/>
              </a:ext>
            </a:extLst>
          </p:cNvPr>
          <p:cNvSpPr/>
          <p:nvPr/>
        </p:nvSpPr>
        <p:spPr>
          <a:xfrm>
            <a:off x="7614730" y="1014756"/>
            <a:ext cx="1015663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通过项目更加熟悉软件工程开发的流程，学回了很多课程知识。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4E1F1D-4086-4233-B882-A96C61A835BB}"/>
              </a:ext>
            </a:extLst>
          </p:cNvPr>
          <p:cNvSpPr/>
          <p:nvPr/>
        </p:nvSpPr>
        <p:spPr>
          <a:xfrm>
            <a:off x="2808958" y="3020641"/>
            <a:ext cx="1431161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学习了安卓开发，和团队合作。有了些许团队作业的经验。学会了使用一些软件和工具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832DD8-D28D-41C1-BE6B-2A9FA002CD5F}"/>
              </a:ext>
            </a:extLst>
          </p:cNvPr>
          <p:cNvSpPr/>
          <p:nvPr/>
        </p:nvSpPr>
        <p:spPr>
          <a:xfrm>
            <a:off x="6783734" y="4776394"/>
            <a:ext cx="3474685" cy="12875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提升了团队交流协作能力。增加了分工协作的经验。和任务分配的经验。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9AE910-46F4-471B-983D-6EB07027D57C}"/>
              </a:ext>
            </a:extLst>
          </p:cNvPr>
          <p:cNvGrpSpPr/>
          <p:nvPr/>
        </p:nvGrpSpPr>
        <p:grpSpPr>
          <a:xfrm>
            <a:off x="4261082" y="-112539"/>
            <a:ext cx="2311894" cy="8454683"/>
            <a:chOff x="4261082" y="-112539"/>
            <a:chExt cx="2311894" cy="845468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7B6B7F0-CDD9-4EA8-A192-03D2C6FD3C26}"/>
                </a:ext>
              </a:extLst>
            </p:cNvPr>
            <p:cNvSpPr/>
            <p:nvPr/>
          </p:nvSpPr>
          <p:spPr>
            <a:xfrm>
              <a:off x="4392453" y="-112539"/>
              <a:ext cx="2180523" cy="8454683"/>
            </a:xfrm>
            <a:custGeom>
              <a:avLst/>
              <a:gdLst>
                <a:gd name="connsiteX0" fmla="*/ 1083212 w 2180523"/>
                <a:gd name="connsiteY0" fmla="*/ 0 h 7160456"/>
                <a:gd name="connsiteX1" fmla="*/ 1800665 w 2180523"/>
                <a:gd name="connsiteY1" fmla="*/ 1392702 h 7160456"/>
                <a:gd name="connsiteX2" fmla="*/ 56271 w 2180523"/>
                <a:gd name="connsiteY2" fmla="*/ 3108960 h 7160456"/>
                <a:gd name="connsiteX3" fmla="*/ 2180492 w 2180523"/>
                <a:gd name="connsiteY3" fmla="*/ 4768948 h 7160456"/>
                <a:gd name="connsiteX4" fmla="*/ 0 w 2180523"/>
                <a:gd name="connsiteY4" fmla="*/ 7160456 h 716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0523" h="7160456">
                  <a:moveTo>
                    <a:pt x="1083212" y="0"/>
                  </a:moveTo>
                  <a:cubicBezTo>
                    <a:pt x="1527517" y="437271"/>
                    <a:pt x="1971822" y="874542"/>
                    <a:pt x="1800665" y="1392702"/>
                  </a:cubicBezTo>
                  <a:cubicBezTo>
                    <a:pt x="1629508" y="1910862"/>
                    <a:pt x="-7033" y="2546252"/>
                    <a:pt x="56271" y="3108960"/>
                  </a:cubicBezTo>
                  <a:cubicBezTo>
                    <a:pt x="119575" y="3671668"/>
                    <a:pt x="2189870" y="4093699"/>
                    <a:pt x="2180492" y="4768948"/>
                  </a:cubicBezTo>
                  <a:cubicBezTo>
                    <a:pt x="2171114" y="5444197"/>
                    <a:pt x="1085557" y="6302326"/>
                    <a:pt x="0" y="7160456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385F0C6-C9CB-4382-853B-894D107D7C32}"/>
                </a:ext>
              </a:extLst>
            </p:cNvPr>
            <p:cNvSpPr/>
            <p:nvPr/>
          </p:nvSpPr>
          <p:spPr>
            <a:xfrm>
              <a:off x="5971183" y="1014756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壹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706ABC6-A502-4267-B2B5-4EBA2FC4B9C4}"/>
                </a:ext>
              </a:extLst>
            </p:cNvPr>
            <p:cNvSpPr/>
            <p:nvPr/>
          </p:nvSpPr>
          <p:spPr>
            <a:xfrm>
              <a:off x="4261082" y="3020641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贰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49526B0-992D-4F8D-AE37-7A1CCB85007C}"/>
                </a:ext>
              </a:extLst>
            </p:cNvPr>
            <p:cNvSpPr/>
            <p:nvPr/>
          </p:nvSpPr>
          <p:spPr>
            <a:xfrm>
              <a:off x="5971183" y="4776394"/>
              <a:ext cx="560451" cy="560451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400" dirty="0"/>
                <a:t>叁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944D493-BD0E-4DCC-A489-26C56949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41307" y="2605910"/>
            <a:ext cx="3347526" cy="21625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25A4EC-F7BE-44D1-9737-65E4C1E7A6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EF7FFFA-76A9-4915-80A7-8AB0DC319471}"/>
              </a:ext>
            </a:extLst>
          </p:cNvPr>
          <p:cNvGrpSpPr/>
          <p:nvPr/>
        </p:nvGrpSpPr>
        <p:grpSpPr>
          <a:xfrm>
            <a:off x="417395" y="372321"/>
            <a:ext cx="2353142" cy="586163"/>
            <a:chOff x="4327030" y="1667303"/>
            <a:chExt cx="2353142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CCD8AC-EB0A-4494-AA0F-C86C1340FAD6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肆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3FFE495-0ACA-49BC-A7E3-A7DF95548F93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0F01D18-6ABD-4F02-93F5-9B1501240C68}"/>
                </a:ext>
              </a:extLst>
            </p:cNvPr>
            <p:cNvSpPr txBox="1"/>
            <p:nvPr/>
          </p:nvSpPr>
          <p:spPr>
            <a:xfrm>
              <a:off x="5110512" y="177571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项目暂留缺点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2E1E84D-6060-48DB-9E6B-DF86E909D5F1}"/>
              </a:ext>
            </a:extLst>
          </p:cNvPr>
          <p:cNvSpPr/>
          <p:nvPr/>
        </p:nvSpPr>
        <p:spPr>
          <a:xfrm>
            <a:off x="2308873" y="2099826"/>
            <a:ext cx="8229821" cy="128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缺少第三方管理员监督</a:t>
            </a:r>
            <a:br>
              <a:rPr lang="zh-CN" altLang="en-US" dirty="0"/>
            </a:br>
            <a:r>
              <a:rPr lang="en-US" altLang="zh-CN" dirty="0"/>
              <a:t>		</a:t>
            </a:r>
            <a:r>
              <a:rPr lang="zh-CN" altLang="en-US" dirty="0"/>
              <a:t>缺少购物车功能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����"/>
              </a:rPr>
              <a:t>。</a:t>
            </a:r>
            <a:br>
              <a:rPr lang="zh-CN" altLang="en-US" dirty="0"/>
            </a:br>
            <a:r>
              <a:rPr lang="en-US" altLang="zh-CN" dirty="0"/>
              <a:t>			</a:t>
            </a:r>
            <a:r>
              <a:rPr lang="zh-CN" altLang="en-US" dirty="0"/>
              <a:t>一些数据处理校验功能尚不完善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3819D-8030-405C-9D29-A5A0D99819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2882" y="2099826"/>
            <a:ext cx="3347526" cy="2162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844B2C-238B-478E-906E-F32CDC2492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0AC163-3431-49BC-8B16-E0C1D7C32B49}"/>
              </a:ext>
            </a:extLst>
          </p:cNvPr>
          <p:cNvSpPr txBox="1"/>
          <p:nvPr/>
        </p:nvSpPr>
        <p:spPr>
          <a:xfrm>
            <a:off x="3399444" y="1462815"/>
            <a:ext cx="21382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500" dirty="0">
                <a:cs typeface="+mn-ea"/>
                <a:sym typeface="+mn-lt"/>
              </a:rPr>
              <a:t>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E342C0-4F4A-4430-922E-A00BFC1A181F}"/>
              </a:ext>
            </a:extLst>
          </p:cNvPr>
          <p:cNvSpPr txBox="1"/>
          <p:nvPr/>
        </p:nvSpPr>
        <p:spPr>
          <a:xfrm>
            <a:off x="4949634" y="3138180"/>
            <a:ext cx="559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谢谢观看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BACF35-8091-40DD-954C-934F4B0ED9A8}"/>
              </a:ext>
            </a:extLst>
          </p:cNvPr>
          <p:cNvSpPr txBox="1"/>
          <p:nvPr/>
        </p:nvSpPr>
        <p:spPr>
          <a:xfrm>
            <a:off x="3068014" y="3144576"/>
            <a:ext cx="213829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00" dirty="0">
                <a:cs typeface="+mn-ea"/>
                <a:sym typeface="+mn-lt"/>
              </a:rPr>
              <a:t>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CA38AE-C4E4-49AD-B724-646F8BDA1963}"/>
              </a:ext>
            </a:extLst>
          </p:cNvPr>
          <p:cNvGrpSpPr/>
          <p:nvPr/>
        </p:nvGrpSpPr>
        <p:grpSpPr>
          <a:xfrm>
            <a:off x="4993617" y="4324975"/>
            <a:ext cx="1102383" cy="1131585"/>
            <a:chOff x="5864938" y="4417099"/>
            <a:chExt cx="1434283" cy="1472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236780F-F4F7-4361-9933-F60854AB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4938" y="4417099"/>
              <a:ext cx="1434283" cy="147227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5F4FDB4-C72C-43B8-B64F-0566B3AB9421}"/>
                </a:ext>
              </a:extLst>
            </p:cNvPr>
            <p:cNvSpPr txBox="1"/>
            <p:nvPr/>
          </p:nvSpPr>
          <p:spPr>
            <a:xfrm>
              <a:off x="6204878" y="4803017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仙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C7DEDE-28EC-445A-876B-626A5FDA36A4}"/>
                </a:ext>
              </a:extLst>
            </p:cNvPr>
            <p:cNvSpPr txBox="1"/>
            <p:nvPr/>
          </p:nvSpPr>
          <p:spPr>
            <a:xfrm>
              <a:off x="6587459" y="4789764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风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8AEB5D-839F-4CE2-B45A-2EF1897E94CC}"/>
                </a:ext>
              </a:extLst>
            </p:cNvPr>
            <p:cNvSpPr txBox="1"/>
            <p:nvPr/>
          </p:nvSpPr>
          <p:spPr>
            <a:xfrm>
              <a:off x="6204878" y="513350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8596947-2FD1-4A99-A8F4-656CC81F2D75}"/>
                </a:ext>
              </a:extLst>
            </p:cNvPr>
            <p:cNvSpPr txBox="1"/>
            <p:nvPr/>
          </p:nvSpPr>
          <p:spPr>
            <a:xfrm>
              <a:off x="6586363" y="5152928"/>
              <a:ext cx="440484" cy="36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骨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2E70531-3A7F-496D-8C34-E24B1EEBC6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774" y="-256421"/>
            <a:ext cx="5658678" cy="27272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E1CC8F-17FE-4153-99C4-BCFE58D99F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13106" y="-1327033"/>
            <a:ext cx="6010668" cy="37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壹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031B91-F5F8-4AC7-9DA2-367486668FD0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项目分工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0537299-9651-44B3-93FE-3F7C890EFCDF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5D9551D-2292-4085-9CE6-E293D84CDCA0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壹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46BA886-7A66-49FB-82B0-26C660C4BE51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0B5F33-0393-42E2-A43B-90CE597B5FE8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项目分工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2E45DA-D5F2-4271-B369-C832650E7266}"/>
              </a:ext>
            </a:extLst>
          </p:cNvPr>
          <p:cNvGrpSpPr/>
          <p:nvPr/>
        </p:nvGrpSpPr>
        <p:grpSpPr>
          <a:xfrm>
            <a:off x="1000539" y="2039683"/>
            <a:ext cx="6096000" cy="1161081"/>
            <a:chOff x="1200877" y="2079439"/>
            <a:chExt cx="6096000" cy="11610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534420-4D6A-4510-9805-DA4904BCD987}"/>
                </a:ext>
              </a:extLst>
            </p:cNvPr>
            <p:cNvSpPr/>
            <p:nvPr/>
          </p:nvSpPr>
          <p:spPr>
            <a:xfrm>
              <a:off x="1200877" y="2370987"/>
              <a:ext cx="6096000" cy="8695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概要设计</a:t>
              </a:r>
              <a:r>
                <a:rPr lang="en-US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详细设计</a:t>
              </a:r>
              <a:r>
                <a:rPr lang="en-US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协调组员工作</a:t>
              </a:r>
              <a:endParaRPr lang="en-US" altLang="zh-CN" sz="1800" spc="-50" dirty="0">
                <a:effectLst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课程设计报告的编写</a:t>
              </a:r>
              <a:endParaRPr lang="en-US" altLang="zh-CN" sz="1800" spc="-50" dirty="0">
                <a:effectLst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0F9512B-F152-4EFC-98C8-82D37765E6E1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壹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8F1454-D8F8-4716-99DA-D1EAB6F0C58B}"/>
              </a:ext>
            </a:extLst>
          </p:cNvPr>
          <p:cNvGrpSpPr/>
          <p:nvPr/>
        </p:nvGrpSpPr>
        <p:grpSpPr>
          <a:xfrm>
            <a:off x="1000539" y="3560602"/>
            <a:ext cx="6096000" cy="1161081"/>
            <a:chOff x="1200877" y="2079439"/>
            <a:chExt cx="6096000" cy="116108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1B111D4-FC46-48D7-B080-FBC7889EDB0D}"/>
                </a:ext>
              </a:extLst>
            </p:cNvPr>
            <p:cNvSpPr/>
            <p:nvPr/>
          </p:nvSpPr>
          <p:spPr>
            <a:xfrm>
              <a:off x="1200877" y="2370987"/>
              <a:ext cx="6096000" cy="8695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宋体" panose="02010600030101010101" pitchFamily="2" charset="-122"/>
                </a:rPr>
                <a:t>绪论 </a:t>
              </a: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需求分析</a:t>
              </a:r>
              <a:endPara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课程设计报告的编写</a:t>
              </a:r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0A18D94-DACD-4B57-980D-67CE409E80CC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CAF499-2AD0-4932-B4AC-FFDB2C83F255}"/>
              </a:ext>
            </a:extLst>
          </p:cNvPr>
          <p:cNvGrpSpPr/>
          <p:nvPr/>
        </p:nvGrpSpPr>
        <p:grpSpPr>
          <a:xfrm>
            <a:off x="6096000" y="2039683"/>
            <a:ext cx="6096000" cy="1161081"/>
            <a:chOff x="1200877" y="2079439"/>
            <a:chExt cx="6096000" cy="116108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BE96EC2-A0EF-445C-A687-4BA086C5366E}"/>
                </a:ext>
              </a:extLst>
            </p:cNvPr>
            <p:cNvSpPr/>
            <p:nvPr/>
          </p:nvSpPr>
          <p:spPr>
            <a:xfrm>
              <a:off x="1200877" y="2370987"/>
              <a:ext cx="6096000" cy="8695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项目总结</a:t>
              </a:r>
              <a:r>
                <a:rPr lang="en-US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 PPT</a:t>
              </a:r>
              <a:r>
                <a:rPr lang="zh-CN" altLang="en-US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制作</a:t>
              </a:r>
              <a:endParaRPr lang="en-US" altLang="zh-CN" dirty="0"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课程设计报告的编写。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CC67D86-8ECD-4FB1-AEC3-50CE4726BEA7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AB1327-EE2C-46C8-B563-B8FA934102C1}"/>
              </a:ext>
            </a:extLst>
          </p:cNvPr>
          <p:cNvGrpSpPr/>
          <p:nvPr/>
        </p:nvGrpSpPr>
        <p:grpSpPr>
          <a:xfrm>
            <a:off x="6096000" y="3560602"/>
            <a:ext cx="6096000" cy="1161081"/>
            <a:chOff x="1200877" y="2079439"/>
            <a:chExt cx="6096000" cy="116108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50A21EA-F541-4E8C-BB69-A7C91DC7A596}"/>
                </a:ext>
              </a:extLst>
            </p:cNvPr>
            <p:cNvSpPr/>
            <p:nvPr/>
          </p:nvSpPr>
          <p:spPr>
            <a:xfrm>
              <a:off x="1200877" y="2370987"/>
              <a:ext cx="6096000" cy="8695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软件开发</a:t>
              </a:r>
              <a:r>
                <a:rPr lang="en-US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软件测试</a:t>
              </a:r>
              <a:r>
                <a:rPr lang="en-US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en-US" altLang="zh-CN" spc="-50" dirty="0"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800" spc="-5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课程设计报告的编写</a:t>
              </a:r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DE46466D-68FC-40CC-AA01-7F9B4504E967}"/>
                </a:ext>
              </a:extLst>
            </p:cNvPr>
            <p:cNvSpPr/>
            <p:nvPr/>
          </p:nvSpPr>
          <p:spPr>
            <a:xfrm>
              <a:off x="1325217" y="2079439"/>
              <a:ext cx="291548" cy="291548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肆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1F24F73-4DE0-4F30-8200-000FEC825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F1D6949-53B2-48D6-8493-A2865A9A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08873" y="665401"/>
            <a:ext cx="3347526" cy="21625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0F30C47-C95D-41E4-9496-ACA31DD550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707" y="4493733"/>
            <a:ext cx="3347526" cy="216250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CF3BC02-AD56-4C6B-8A4F-3A8ADB9F95A8}"/>
              </a:ext>
            </a:extLst>
          </p:cNvPr>
          <p:cNvSpPr/>
          <p:nvPr/>
        </p:nvSpPr>
        <p:spPr>
          <a:xfrm>
            <a:off x="1540767" y="1949943"/>
            <a:ext cx="38228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1801000711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贺越华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3879597-762B-4481-84DA-A0F65C956678}"/>
              </a:ext>
            </a:extLst>
          </p:cNvPr>
          <p:cNvSpPr/>
          <p:nvPr/>
        </p:nvSpPr>
        <p:spPr>
          <a:xfrm>
            <a:off x="6636228" y="1904839"/>
            <a:ext cx="38228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1800301338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于彬磊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D27072-EE6A-474D-94B8-CF8C7C96F1D1}"/>
              </a:ext>
            </a:extLst>
          </p:cNvPr>
          <p:cNvSpPr/>
          <p:nvPr/>
        </p:nvSpPr>
        <p:spPr>
          <a:xfrm>
            <a:off x="1416427" y="3395615"/>
            <a:ext cx="38228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1801500104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孟竹筠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35F1A2-27B3-458F-8C8D-157347967B33}"/>
              </a:ext>
            </a:extLst>
          </p:cNvPr>
          <p:cNvSpPr/>
          <p:nvPr/>
        </p:nvSpPr>
        <p:spPr>
          <a:xfrm>
            <a:off x="6524904" y="3386002"/>
            <a:ext cx="38228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1800301303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吴少娜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8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9A15F1-CD0F-4FD1-AAA9-0A31912201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987828" y="1266498"/>
            <a:ext cx="10495721" cy="72215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B0B9C1-2923-43D4-85EC-C6C7DC427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50" y="4877257"/>
            <a:ext cx="3347526" cy="216250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CECC0A-DDFA-448C-AC4B-5A2A47C4D915}"/>
              </a:ext>
            </a:extLst>
          </p:cNvPr>
          <p:cNvGrpSpPr/>
          <p:nvPr/>
        </p:nvGrpSpPr>
        <p:grpSpPr>
          <a:xfrm>
            <a:off x="6613481" y="1681557"/>
            <a:ext cx="2252224" cy="2252224"/>
            <a:chOff x="5672576" y="1893592"/>
            <a:chExt cx="586163" cy="58616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F4BB60-FA2D-4445-81C8-881BFEA20C56}"/>
                </a:ext>
              </a:extLst>
            </p:cNvPr>
            <p:cNvSpPr/>
            <p:nvPr/>
          </p:nvSpPr>
          <p:spPr>
            <a:xfrm>
              <a:off x="5733252" y="1954268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dirty="0"/>
                <a:t>贰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677D1B-8370-418E-8E7F-1A33A0C77FFB}"/>
                </a:ext>
              </a:extLst>
            </p:cNvPr>
            <p:cNvSpPr/>
            <p:nvPr/>
          </p:nvSpPr>
          <p:spPr>
            <a:xfrm>
              <a:off x="5672576" y="1893592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66FA4C-F5BD-4A11-8BC4-57775D78F311}"/>
              </a:ext>
            </a:extLst>
          </p:cNvPr>
          <p:cNvGrpSpPr/>
          <p:nvPr/>
        </p:nvGrpSpPr>
        <p:grpSpPr>
          <a:xfrm>
            <a:off x="2365452" y="2056214"/>
            <a:ext cx="3775393" cy="830997"/>
            <a:chOff x="2365452" y="2056214"/>
            <a:chExt cx="3775393" cy="83099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9C94C7-BCC9-498E-BA95-651AA4BB0585}"/>
                </a:ext>
              </a:extLst>
            </p:cNvPr>
            <p:cNvSpPr txBox="1"/>
            <p:nvPr/>
          </p:nvSpPr>
          <p:spPr>
            <a:xfrm>
              <a:off x="4438531" y="205621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/>
                <a:t>项目实现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4ADCFC-BC6A-439C-87DE-2302888C19A2}"/>
                </a:ext>
              </a:extLst>
            </p:cNvPr>
            <p:cNvSpPr/>
            <p:nvPr/>
          </p:nvSpPr>
          <p:spPr>
            <a:xfrm>
              <a:off x="2365452" y="2579434"/>
              <a:ext cx="37753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0" i="0" dirty="0">
                  <a:solidFill>
                    <a:srgbClr val="B00815"/>
                  </a:solidFill>
                  <a:effectLst/>
                  <a:latin typeface="����"/>
                </a:rPr>
                <a:t>蒹葭</a:t>
              </a:r>
              <a:r>
                <a:rPr lang="zh-CN" altLang="en-US" sz="1400" b="0" i="0" dirty="0">
                  <a:solidFill>
                    <a:srgbClr val="0F0F0F"/>
                  </a:solidFill>
                  <a:effectLst/>
                  <a:latin typeface="����"/>
                </a:rPr>
                <a:t>苍苍，白露为霜。所谓伊人，在水一方。</a:t>
              </a:r>
              <a:endParaRPr lang="zh-CN" altLang="en-US" sz="14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9AD7B2C-8D28-466D-995C-6BC427F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41029" y="-106288"/>
            <a:ext cx="3347526" cy="21625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8355" y="63234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3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463B7D-E735-42AD-9484-19E6B997ADBE}"/>
              </a:ext>
            </a:extLst>
          </p:cNvPr>
          <p:cNvGrpSpPr/>
          <p:nvPr/>
        </p:nvGrpSpPr>
        <p:grpSpPr>
          <a:xfrm>
            <a:off x="417395" y="372321"/>
            <a:ext cx="1429813" cy="586163"/>
            <a:chOff x="4327030" y="1667303"/>
            <a:chExt cx="1429813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DFD96DD-332A-4ABF-87B9-EB1B0C18F728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791A443-19BD-4A42-83FA-4CF7021109DB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24C2930-B6C3-40BB-ADC5-382DB7CA650B}"/>
                </a:ext>
              </a:extLst>
            </p:cNvPr>
            <p:cNvSpPr txBox="1"/>
            <p:nvPr/>
          </p:nvSpPr>
          <p:spPr>
            <a:xfrm>
              <a:off x="5110512" y="17757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摘要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8D2257C-86A6-4D2C-9DD7-5BD3EBBE96A8}"/>
              </a:ext>
            </a:extLst>
          </p:cNvPr>
          <p:cNvSpPr/>
          <p:nvPr/>
        </p:nvSpPr>
        <p:spPr>
          <a:xfrm>
            <a:off x="2367478" y="1673247"/>
            <a:ext cx="1015663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高校食堂高峰期人数过多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校外外卖食品安全隐患的问题</a:t>
            </a:r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0CFB07C-D27D-496A-96B6-7EB47945F5BB}"/>
              </a:ext>
            </a:extLst>
          </p:cNvPr>
          <p:cNvSpPr/>
          <p:nvPr/>
        </p:nvSpPr>
        <p:spPr>
          <a:xfrm>
            <a:off x="3404104" y="1673247"/>
            <a:ext cx="560451" cy="1261022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问题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1D0D03-B140-4468-BE26-7013C56DB3C7}"/>
              </a:ext>
            </a:extLst>
          </p:cNvPr>
          <p:cNvSpPr/>
          <p:nvPr/>
        </p:nvSpPr>
        <p:spPr>
          <a:xfrm>
            <a:off x="4931986" y="1673247"/>
            <a:ext cx="1431161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学生注册</a:t>
            </a:r>
            <a:r>
              <a:rPr lang="en-US" altLang="zh-CN" dirty="0"/>
              <a:t> </a:t>
            </a:r>
            <a:r>
              <a:rPr lang="zh-CN" altLang="zh-CN" dirty="0"/>
              <a:t>点餐和取消订单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菜单信息录入</a:t>
            </a:r>
            <a:r>
              <a:rPr lang="en-US" altLang="zh-CN" dirty="0"/>
              <a:t> </a:t>
            </a:r>
            <a:r>
              <a:rPr lang="zh-CN" altLang="zh-CN" dirty="0"/>
              <a:t>更新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订单处理</a:t>
            </a:r>
            <a:r>
              <a:rPr lang="zh-CN" altLang="en-US" dirty="0"/>
              <a:t>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06FC156-DEC8-41FD-824E-3B8C4BF22A56}"/>
              </a:ext>
            </a:extLst>
          </p:cNvPr>
          <p:cNvSpPr/>
          <p:nvPr/>
        </p:nvSpPr>
        <p:spPr>
          <a:xfrm>
            <a:off x="6384110" y="1673247"/>
            <a:ext cx="560451" cy="1261022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193B1D-971A-4DD4-9624-A0D801BBFFF9}"/>
              </a:ext>
            </a:extLst>
          </p:cNvPr>
          <p:cNvSpPr/>
          <p:nvPr/>
        </p:nvSpPr>
        <p:spPr>
          <a:xfrm>
            <a:off x="7911992" y="1673247"/>
            <a:ext cx="1431161" cy="351150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缓解校园食堂的压力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疫情期间避免学生拥挤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多样化学生的就餐方式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3BEB048-718E-4AEB-A625-665C2F3A4C9A}"/>
              </a:ext>
            </a:extLst>
          </p:cNvPr>
          <p:cNvSpPr/>
          <p:nvPr/>
        </p:nvSpPr>
        <p:spPr>
          <a:xfrm>
            <a:off x="9364116" y="1673247"/>
            <a:ext cx="560451" cy="1261022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/>
              <a:t>目标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42D88B-2623-42EA-B26B-4848330B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21762" y="4578254"/>
            <a:ext cx="3347526" cy="21625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8CBCBC-52AE-4AD5-8F19-B4CDE03DF5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6772FE-CBF1-4A09-90E2-68775DCC28C0}"/>
              </a:ext>
            </a:extLst>
          </p:cNvPr>
          <p:cNvSpPr txBox="1"/>
          <p:nvPr/>
        </p:nvSpPr>
        <p:spPr>
          <a:xfrm>
            <a:off x="6664335" y="5659505"/>
            <a:ext cx="34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"/>
              </a:spcBef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外卖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Android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9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AC2887-8C84-4A6C-AFFB-466A2FEF36A3}"/>
              </a:ext>
            </a:extLst>
          </p:cNvPr>
          <p:cNvGrpSpPr/>
          <p:nvPr/>
        </p:nvGrpSpPr>
        <p:grpSpPr>
          <a:xfrm>
            <a:off x="417395" y="372321"/>
            <a:ext cx="1824847" cy="586163"/>
            <a:chOff x="4327030" y="1667303"/>
            <a:chExt cx="1824847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AB5FE3C-333B-4B30-A7BF-964CEF026905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A17323-2A41-43CB-A180-53B484AA5C0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4D601F3-218F-4119-99F9-BA5355234764}"/>
                </a:ext>
              </a:extLst>
            </p:cNvPr>
            <p:cNvSpPr txBox="1"/>
            <p:nvPr/>
          </p:nvSpPr>
          <p:spPr>
            <a:xfrm>
              <a:off x="5043881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需求分析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89F9B4D-2DDF-4382-9C19-5EB84174D319}"/>
              </a:ext>
            </a:extLst>
          </p:cNvPr>
          <p:cNvSpPr/>
          <p:nvPr/>
        </p:nvSpPr>
        <p:spPr>
          <a:xfrm>
            <a:off x="942882" y="3898919"/>
            <a:ext cx="2593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操作流程易于理解</a:t>
            </a:r>
            <a:endParaRPr lang="en-US" altLang="zh-CN" dirty="0"/>
          </a:p>
          <a:p>
            <a:r>
              <a:rPr lang="zh-CN" altLang="zh-CN" dirty="0"/>
              <a:t>界面美观</a:t>
            </a:r>
            <a:endParaRPr lang="en-US" altLang="zh-CN" dirty="0"/>
          </a:p>
          <a:p>
            <a:r>
              <a:rPr lang="zh-CN" altLang="zh-CN" dirty="0"/>
              <a:t>操作方便</a:t>
            </a:r>
            <a:r>
              <a:rPr lang="en-US" altLang="zh-CN" dirty="0"/>
              <a:t> </a:t>
            </a:r>
            <a:r>
              <a:rPr lang="zh-CN" altLang="zh-CN" dirty="0"/>
              <a:t>逻辑合理</a:t>
            </a:r>
            <a:r>
              <a:rPr lang="en-US" altLang="zh-CN" dirty="0"/>
              <a:t> </a:t>
            </a:r>
          </a:p>
          <a:p>
            <a:r>
              <a:rPr lang="zh-CN" altLang="zh-CN" dirty="0"/>
              <a:t>满足用户的使用需求</a:t>
            </a:r>
            <a:endParaRPr lang="en-US" altLang="zh-CN" dirty="0"/>
          </a:p>
          <a:p>
            <a:r>
              <a:rPr lang="zh-CN" altLang="zh-CN" dirty="0"/>
              <a:t>系统部署简单便捷</a:t>
            </a:r>
            <a:endParaRPr lang="en-US" altLang="zh-CN" dirty="0"/>
          </a:p>
          <a:p>
            <a:r>
              <a:rPr lang="zh-CN" altLang="zh-CN" dirty="0"/>
              <a:t>页面</a:t>
            </a:r>
            <a:r>
              <a:rPr lang="en-US" altLang="zh-CN" dirty="0"/>
              <a:t> </a:t>
            </a:r>
            <a:r>
              <a:rPr lang="zh-CN" altLang="zh-CN" dirty="0"/>
              <a:t>响应</a:t>
            </a:r>
            <a:r>
              <a:rPr lang="zh-CN" altLang="en-US" dirty="0"/>
              <a:t>迅速</a:t>
            </a:r>
            <a:endParaRPr lang="zh-CN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3A7215-7EAB-4C02-A205-DB4AADB3E529}"/>
              </a:ext>
            </a:extLst>
          </p:cNvPr>
          <p:cNvSpPr/>
          <p:nvPr/>
        </p:nvSpPr>
        <p:spPr>
          <a:xfrm>
            <a:off x="2537138" y="2204891"/>
            <a:ext cx="2785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可根据系统的负载情况和容量增长</a:t>
            </a:r>
            <a:endParaRPr lang="en-US" altLang="zh-CN" dirty="0"/>
          </a:p>
          <a:p>
            <a:r>
              <a:rPr lang="zh-CN" altLang="zh-CN" dirty="0"/>
              <a:t>方便地实现系统扩容。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7C0404-AA7E-48BF-B698-FC63C1A986C1}"/>
              </a:ext>
            </a:extLst>
          </p:cNvPr>
          <p:cNvSpPr/>
          <p:nvPr/>
        </p:nvSpPr>
        <p:spPr>
          <a:xfrm>
            <a:off x="4382009" y="3898919"/>
            <a:ext cx="3744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提供密码安全保护</a:t>
            </a:r>
          </a:p>
          <a:p>
            <a:r>
              <a:rPr lang="zh-CN" altLang="zh-CN" dirty="0"/>
              <a:t>确保系统及信息的安全性</a:t>
            </a:r>
            <a:endParaRPr lang="en-US" altLang="zh-CN" dirty="0"/>
          </a:p>
          <a:p>
            <a:r>
              <a:rPr lang="zh-CN" altLang="zh-CN" dirty="0"/>
              <a:t>程序能防范各种基本漏洞攻。</a:t>
            </a:r>
          </a:p>
          <a:p>
            <a:r>
              <a:rPr lang="zh-CN" altLang="zh-CN" dirty="0"/>
              <a:t>系统用户的登录密码不可过于简单。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8713E8-5AC8-43A0-B204-C07561BD1FD8}"/>
              </a:ext>
            </a:extLst>
          </p:cNvPr>
          <p:cNvGrpSpPr/>
          <p:nvPr/>
        </p:nvGrpSpPr>
        <p:grpSpPr>
          <a:xfrm>
            <a:off x="1071482" y="2951870"/>
            <a:ext cx="10405174" cy="770190"/>
            <a:chOff x="1071482" y="2951870"/>
            <a:chExt cx="10405174" cy="77019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7AA862-11C3-4A0C-8CE2-5A8032665CFB}"/>
                </a:ext>
              </a:extLst>
            </p:cNvPr>
            <p:cNvSpPr/>
            <p:nvPr/>
          </p:nvSpPr>
          <p:spPr>
            <a:xfrm rot="189724">
              <a:off x="1200877" y="2965995"/>
              <a:ext cx="9990424" cy="707722"/>
            </a:xfrm>
            <a:custGeom>
              <a:avLst/>
              <a:gdLst>
                <a:gd name="connsiteX0" fmla="*/ 0 w 9872869"/>
                <a:gd name="connsiteY0" fmla="*/ 993913 h 1451856"/>
                <a:gd name="connsiteX1" fmla="*/ 2584174 w 9872869"/>
                <a:gd name="connsiteY1" fmla="*/ 1391478 h 1451856"/>
                <a:gd name="connsiteX2" fmla="*/ 4943061 w 9872869"/>
                <a:gd name="connsiteY2" fmla="*/ 596347 h 1451856"/>
                <a:gd name="connsiteX3" fmla="*/ 7712765 w 9872869"/>
                <a:gd name="connsiteY3" fmla="*/ 1444487 h 1451856"/>
                <a:gd name="connsiteX4" fmla="*/ 9872869 w 9872869"/>
                <a:gd name="connsiteY4" fmla="*/ 0 h 1451856"/>
                <a:gd name="connsiteX5" fmla="*/ 9872869 w 9872869"/>
                <a:gd name="connsiteY5" fmla="*/ 0 h 145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2869" h="1451856">
                  <a:moveTo>
                    <a:pt x="0" y="993913"/>
                  </a:moveTo>
                  <a:cubicBezTo>
                    <a:pt x="880165" y="1225826"/>
                    <a:pt x="1760331" y="1457739"/>
                    <a:pt x="2584174" y="1391478"/>
                  </a:cubicBezTo>
                  <a:cubicBezTo>
                    <a:pt x="3408018" y="1325217"/>
                    <a:pt x="4088296" y="587512"/>
                    <a:pt x="4943061" y="596347"/>
                  </a:cubicBezTo>
                  <a:cubicBezTo>
                    <a:pt x="5797826" y="605182"/>
                    <a:pt x="6891130" y="1543878"/>
                    <a:pt x="7712765" y="1444487"/>
                  </a:cubicBezTo>
                  <a:cubicBezTo>
                    <a:pt x="8534400" y="1345096"/>
                    <a:pt x="9872869" y="0"/>
                    <a:pt x="9872869" y="0"/>
                  </a:cubicBezTo>
                  <a:lnTo>
                    <a:pt x="9872869" y="0"/>
                  </a:ln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DB334A6-7D2D-425F-A1CE-D6DCDBA5A363}"/>
                </a:ext>
              </a:extLst>
            </p:cNvPr>
            <p:cNvSpPr/>
            <p:nvPr/>
          </p:nvSpPr>
          <p:spPr>
            <a:xfrm>
              <a:off x="1071482" y="2951870"/>
              <a:ext cx="970381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800" b="1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可用性</a:t>
              </a:r>
              <a:endParaRPr lang="zh-CN" altLang="en-US" sz="24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887FA9F-9555-421C-AC10-3FC65E3C4A7C}"/>
                </a:ext>
              </a:extLst>
            </p:cNvPr>
            <p:cNvSpPr/>
            <p:nvPr/>
          </p:nvSpPr>
          <p:spPr>
            <a:xfrm>
              <a:off x="3182411" y="3175178"/>
              <a:ext cx="1199598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800" b="1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可扩容性</a:t>
              </a:r>
              <a:endParaRPr lang="zh-CN" altLang="en-US" sz="24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9AAFB8B-605B-4523-8CB9-2E49F9A377FD}"/>
                </a:ext>
              </a:extLst>
            </p:cNvPr>
            <p:cNvSpPr/>
            <p:nvPr/>
          </p:nvSpPr>
          <p:spPr>
            <a:xfrm>
              <a:off x="9738804" y="2951870"/>
              <a:ext cx="1737852" cy="546882"/>
            </a:xfrm>
            <a:prstGeom prst="roundRect">
              <a:avLst/>
            </a:prstGeom>
            <a:solidFill>
              <a:srgbClr val="B00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800" b="1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性能</a:t>
              </a:r>
              <a:endParaRPr lang="zh-CN" altLang="en-US" sz="2400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19CE5DC-F0CB-4F44-8112-0D16546AA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0713811-A2C6-4510-AB5A-90BA446B6566}"/>
              </a:ext>
            </a:extLst>
          </p:cNvPr>
          <p:cNvSpPr/>
          <p:nvPr/>
        </p:nvSpPr>
        <p:spPr>
          <a:xfrm>
            <a:off x="5322554" y="2878919"/>
            <a:ext cx="1737852" cy="524751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安全性</a:t>
            </a:r>
            <a:endParaRPr lang="zh-CN" altLang="en-US" sz="24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CE50E2-E424-4ED0-B4A3-13846818A4BF}"/>
              </a:ext>
            </a:extLst>
          </p:cNvPr>
          <p:cNvSpPr/>
          <p:nvPr/>
        </p:nvSpPr>
        <p:spPr>
          <a:xfrm>
            <a:off x="8179430" y="3590302"/>
            <a:ext cx="1199598" cy="546882"/>
          </a:xfrm>
          <a:prstGeom prst="roundRect">
            <a:avLst/>
          </a:prstGeom>
          <a:solidFill>
            <a:srgbClr val="B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可</a:t>
            </a:r>
            <a:r>
              <a:rPr lang="zh-CN" altLang="en-US" sz="1800" b="1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靠性</a:t>
            </a:r>
            <a:endParaRPr lang="zh-CN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173658-274E-4A7E-8FF6-67FFAACB77D7}"/>
              </a:ext>
            </a:extLst>
          </p:cNvPr>
          <p:cNvSpPr/>
          <p:nvPr/>
        </p:nvSpPr>
        <p:spPr>
          <a:xfrm>
            <a:off x="7766714" y="2664042"/>
            <a:ext cx="1932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出错处理</a:t>
            </a:r>
            <a:endParaRPr lang="en-US" altLang="zh-CN" dirty="0"/>
          </a:p>
          <a:p>
            <a:r>
              <a:rPr lang="zh-CN" altLang="zh-CN" dirty="0"/>
              <a:t>数据容错处理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5F9106-8919-47BA-BE02-35DC5D391104}"/>
              </a:ext>
            </a:extLst>
          </p:cNvPr>
          <p:cNvSpPr/>
          <p:nvPr/>
        </p:nvSpPr>
        <p:spPr>
          <a:xfrm>
            <a:off x="9641287" y="1969374"/>
            <a:ext cx="1932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系统的稳定性，较低的故障概率</a:t>
            </a:r>
          </a:p>
        </p:txBody>
      </p:sp>
    </p:spTree>
    <p:extLst>
      <p:ext uri="{BB962C8B-B14F-4D97-AF65-F5344CB8AC3E}">
        <p14:creationId xmlns:p14="http://schemas.microsoft.com/office/powerpoint/2010/main" val="226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8CC5454-234E-498B-A8D1-AEE0D8465E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32952" y="3010357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48326B8-CAE9-4A1E-BEBB-7E282C4B9202}"/>
              </a:ext>
            </a:extLst>
          </p:cNvPr>
          <p:cNvGrpSpPr/>
          <p:nvPr/>
        </p:nvGrpSpPr>
        <p:grpSpPr>
          <a:xfrm>
            <a:off x="417395" y="372321"/>
            <a:ext cx="1891478" cy="586163"/>
            <a:chOff x="4327030" y="1667303"/>
            <a:chExt cx="1891478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EE1C262-6605-483C-A5AF-8C12FD72AF13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DDE6693-B2E2-4235-98DB-C71D4948BF8C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59D5CE5-8A28-40B9-A78D-C59421C6018B}"/>
                </a:ext>
              </a:extLst>
            </p:cNvPr>
            <p:cNvSpPr txBox="1"/>
            <p:nvPr/>
          </p:nvSpPr>
          <p:spPr>
            <a:xfrm>
              <a:off x="5110512" y="1775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dirty="0"/>
                <a:t>功能需求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C74E17C-114F-4700-BC30-547B11FBF01E}"/>
              </a:ext>
            </a:extLst>
          </p:cNvPr>
          <p:cNvGrpSpPr/>
          <p:nvPr/>
        </p:nvGrpSpPr>
        <p:grpSpPr>
          <a:xfrm>
            <a:off x="478070" y="1323833"/>
            <a:ext cx="8179357" cy="5088732"/>
            <a:chOff x="908457" y="1313598"/>
            <a:chExt cx="8179357" cy="327636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DA44BE7-2CA5-42FA-8002-D8F7617C3F4F}"/>
                </a:ext>
              </a:extLst>
            </p:cNvPr>
            <p:cNvSpPr/>
            <p:nvPr/>
          </p:nvSpPr>
          <p:spPr>
            <a:xfrm>
              <a:off x="2140225" y="2993604"/>
              <a:ext cx="6897448" cy="1596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9700" marR="1264920" indent="304800">
                <a:lnSpc>
                  <a:spcPct val="145000"/>
                </a:lnSpc>
                <a:spcBef>
                  <a:spcPts val="700"/>
                </a:spcBef>
                <a:spcAft>
                  <a:spcPts val="0"/>
                </a:spcAft>
              </a:pP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食堂端</a:t>
              </a:r>
              <a:endPara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39700" marR="1264920" indent="304800">
                <a:lnSpc>
                  <a:spcPct val="145000"/>
                </a:lnSpc>
                <a:spcBef>
                  <a:spcPts val="700"/>
                </a:spcBef>
                <a:spcAft>
                  <a:spcPts val="0"/>
                </a:spcAft>
              </a:pPr>
              <a:r>
                <a:rPr lang="zh-CN" altLang="zh-CN" sz="16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管理员能对自己管理的菜品进行更改管理其信息 </a:t>
              </a:r>
            </a:p>
            <a:p>
              <a:pPr marL="139700" marR="1264920" indent="304800">
                <a:lnSpc>
                  <a:spcPct val="145000"/>
                </a:lnSpc>
                <a:spcBef>
                  <a:spcPts val="700"/>
                </a:spcBef>
                <a:spcAft>
                  <a:spcPts val="0"/>
                </a:spcAft>
              </a:pPr>
              <a:r>
                <a:rPr lang="zh-CN" altLang="zh-CN" sz="16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能添加新的菜品并设置相关信息——设置菜品的名称</a:t>
              </a:r>
            </a:p>
            <a:p>
              <a:pPr marL="139700" marR="1264920" indent="304800">
                <a:lnSpc>
                  <a:spcPct val="145000"/>
                </a:lnSpc>
                <a:spcBef>
                  <a:spcPts val="700"/>
                </a:spcBef>
                <a:spcAft>
                  <a:spcPts val="0"/>
                </a:spcAft>
              </a:pPr>
              <a:r>
                <a:rPr lang="zh-CN" altLang="zh-CN" sz="16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撰写菜品的描述，用料 </a:t>
              </a:r>
            </a:p>
            <a:p>
              <a:pPr marL="139700" marR="1264920" indent="304800">
                <a:lnSpc>
                  <a:spcPct val="145000"/>
                </a:lnSpc>
                <a:spcBef>
                  <a:spcPts val="700"/>
                </a:spcBef>
                <a:spcAft>
                  <a:spcPts val="0"/>
                </a:spcAft>
              </a:pPr>
              <a:r>
                <a:rPr lang="zh-CN" altLang="zh-CN" sz="16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查看订单，进行订单处理 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AC1093B-E5BB-47B5-B0F1-DB8920DCB372}"/>
                </a:ext>
              </a:extLst>
            </p:cNvPr>
            <p:cNvGrpSpPr/>
            <p:nvPr/>
          </p:nvGrpSpPr>
          <p:grpSpPr>
            <a:xfrm>
              <a:off x="908457" y="1313598"/>
              <a:ext cx="8179357" cy="3117159"/>
              <a:chOff x="881188" y="1465085"/>
              <a:chExt cx="8179357" cy="311715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43EEB10-4830-4694-8A2E-1AE547233A40}"/>
                  </a:ext>
                </a:extLst>
              </p:cNvPr>
              <p:cNvGrpSpPr/>
              <p:nvPr/>
            </p:nvGrpSpPr>
            <p:grpSpPr>
              <a:xfrm>
                <a:off x="881188" y="1465085"/>
                <a:ext cx="7533165" cy="1614465"/>
                <a:chOff x="1209898" y="1425328"/>
                <a:chExt cx="7533165" cy="1614465"/>
              </a:xfrm>
              <a:noFill/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5E448B2-C8FF-41CE-BB6A-E66663737175}"/>
                    </a:ext>
                  </a:extLst>
                </p:cNvPr>
                <p:cNvSpPr/>
                <p:nvPr/>
              </p:nvSpPr>
              <p:spPr>
                <a:xfrm>
                  <a:off x="1209899" y="1425328"/>
                  <a:ext cx="7110084" cy="1554034"/>
                </a:xfrm>
                <a:prstGeom prst="roundRect">
                  <a:avLst/>
                </a:prstGeom>
                <a:grpFill/>
                <a:ln>
                  <a:solidFill>
                    <a:srgbClr val="B008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A836A58-5388-4EBF-B60E-E9AEAD418BF7}"/>
                    </a:ext>
                  </a:extLst>
                </p:cNvPr>
                <p:cNvSpPr/>
                <p:nvPr/>
              </p:nvSpPr>
              <p:spPr>
                <a:xfrm>
                  <a:off x="1209898" y="1443430"/>
                  <a:ext cx="7533165" cy="1596363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marL="139700" marR="1264920" indent="304800">
                    <a:lnSpc>
                      <a:spcPct val="145000"/>
                    </a:lnSpc>
                    <a:spcBef>
                      <a:spcPts val="700"/>
                    </a:spcBef>
                    <a:spcAft>
                      <a:spcPts val="0"/>
                    </a:spcAft>
                  </a:pPr>
                  <a:r>
                    <a:rPr lang="zh-CN" altLang="zh-CN" sz="20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学生端</a:t>
                  </a:r>
                  <a:endParaRPr lang="en-US" altLang="zh-CN" sz="20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marL="139700" marR="1264920" indent="304800">
                    <a:lnSpc>
                      <a:spcPct val="145000"/>
                    </a:lnSpc>
                    <a:spcBef>
                      <a:spcPts val="700"/>
                    </a:spcBef>
                    <a:spcAft>
                      <a:spcPts val="0"/>
                    </a:spcAft>
                  </a:pPr>
                  <a:r>
                    <a:rPr lang="zh-CN" altLang="zh-CN" sz="16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选择系统中已经由食堂方设置好的餐品种类 </a:t>
                  </a:r>
                  <a:r>
                    <a:rPr lang="en-US" altLang="zh-CN" sz="16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</a:t>
                  </a:r>
                  <a:r>
                    <a:rPr lang="en-US" altLang="zh-CN" sz="1600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    </a:t>
                  </a:r>
                </a:p>
                <a:p>
                  <a:pPr marL="139700" marR="1264920" indent="304800">
                    <a:lnSpc>
                      <a:spcPct val="145000"/>
                    </a:lnSpc>
                    <a:spcBef>
                      <a:spcPts val="700"/>
                    </a:spcBef>
                    <a:spcAft>
                      <a:spcPts val="0"/>
                    </a:spcAft>
                  </a:pPr>
                  <a:r>
                    <a:rPr lang="zh-CN" altLang="zh-CN" sz="16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每个学生都能自由选择想要菜品，确认订单</a:t>
                  </a:r>
                </a:p>
                <a:p>
                  <a:pPr marL="139700" marR="1264920" indent="304800">
                    <a:lnSpc>
                      <a:spcPct val="145000"/>
                    </a:lnSpc>
                    <a:spcBef>
                      <a:spcPts val="700"/>
                    </a:spcBef>
                    <a:spcAft>
                      <a:spcPts val="0"/>
                    </a:spcAft>
                  </a:pPr>
                  <a:r>
                    <a:rPr lang="zh-CN" altLang="zh-CN" sz="16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可以在饭后对食堂菜品进行评价</a:t>
                  </a:r>
                </a:p>
                <a:p>
                  <a:pPr marL="139700" marR="1264920" indent="304800">
                    <a:lnSpc>
                      <a:spcPct val="145000"/>
                    </a:lnSpc>
                    <a:spcBef>
                      <a:spcPts val="700"/>
                    </a:spcBef>
                    <a:spcAft>
                      <a:spcPts val="0"/>
                    </a:spcAft>
                  </a:pPr>
                  <a:r>
                    <a:rPr lang="zh-CN" altLang="zh-CN" sz="1600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可以设置个人信息</a:t>
                  </a:r>
                </a:p>
              </p:txBody>
            </p:sp>
          </p:grp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254BFF9C-79A2-42EA-8ABF-1F9656461C0D}"/>
                  </a:ext>
                </a:extLst>
              </p:cNvPr>
              <p:cNvSpPr/>
              <p:nvPr/>
            </p:nvSpPr>
            <p:spPr>
              <a:xfrm>
                <a:off x="2062816" y="3127236"/>
                <a:ext cx="6997729" cy="1455008"/>
              </a:xfrm>
              <a:prstGeom prst="roundRect">
                <a:avLst/>
              </a:prstGeom>
              <a:noFill/>
              <a:ln>
                <a:solidFill>
                  <a:srgbClr val="B008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C7BB6F7-7DB5-4D30-A916-F7CCE5DA68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D2D6282-1700-4D0D-A151-BC51FF2DC0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008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35497" y="333524"/>
            <a:ext cx="3347526" cy="216250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3AC2887-8C84-4A6C-AFFB-466A2FEF36A3}"/>
              </a:ext>
            </a:extLst>
          </p:cNvPr>
          <p:cNvGrpSpPr/>
          <p:nvPr/>
        </p:nvGrpSpPr>
        <p:grpSpPr>
          <a:xfrm>
            <a:off x="417395" y="372321"/>
            <a:ext cx="1594014" cy="586163"/>
            <a:chOff x="4327030" y="1667303"/>
            <a:chExt cx="1594014" cy="5861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AB5FE3C-333B-4B30-A7BF-964CEF026905}"/>
                </a:ext>
              </a:extLst>
            </p:cNvPr>
            <p:cNvSpPr/>
            <p:nvPr/>
          </p:nvSpPr>
          <p:spPr>
            <a:xfrm>
              <a:off x="4387706" y="1727979"/>
              <a:ext cx="464811" cy="4648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贰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A17323-2A41-43CB-A180-53B484AA5C02}"/>
                </a:ext>
              </a:extLst>
            </p:cNvPr>
            <p:cNvSpPr/>
            <p:nvPr/>
          </p:nvSpPr>
          <p:spPr>
            <a:xfrm>
              <a:off x="4327030" y="1667303"/>
              <a:ext cx="586163" cy="58616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4D601F3-218F-4119-99F9-BA5355234764}"/>
                </a:ext>
              </a:extLst>
            </p:cNvPr>
            <p:cNvSpPr txBox="1"/>
            <p:nvPr/>
          </p:nvSpPr>
          <p:spPr>
            <a:xfrm>
              <a:off x="5043881" y="177571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层次图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19CE5DC-F0CB-4F44-8112-0D16546AA9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8233" y="-121086"/>
            <a:ext cx="3263767" cy="1572975"/>
          </a:xfrm>
          <a:prstGeom prst="rect">
            <a:avLst/>
          </a:prstGeom>
        </p:spPr>
      </p:pic>
      <p:pic>
        <p:nvPicPr>
          <p:cNvPr id="18" name="图片 17" descr="IMG_256">
            <a:extLst>
              <a:ext uri="{FF2B5EF4-FFF2-40B4-BE49-F238E27FC236}">
                <a16:creationId xmlns:a16="http://schemas.microsoft.com/office/drawing/2014/main" id="{21684477-537B-4AE7-B597-56E7712C48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11410" y="1704513"/>
            <a:ext cx="7026058" cy="409859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89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楷体"/>
        <a:cs typeface=""/>
      </a:majorFont>
      <a:minorFont>
        <a:latin typeface="Arial" panose="020F0502020204030204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769</Words>
  <Application>Microsoft Office PowerPoint</Application>
  <PresentationFormat>宽屏</PresentationFormat>
  <Paragraphs>182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����</vt:lpstr>
      <vt:lpstr>等线</vt:lpstr>
      <vt:lpstr>宋体</vt:lpstr>
      <vt:lpstr>微软雅黑</vt:lpstr>
      <vt:lpstr>Arial</vt:lpstr>
      <vt:lpstr>Calibri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yu bl</cp:lastModifiedBy>
  <cp:revision>56</cp:revision>
  <dcterms:created xsi:type="dcterms:W3CDTF">2017-08-08T13:25:21Z</dcterms:created>
  <dcterms:modified xsi:type="dcterms:W3CDTF">2021-05-08T00:36:21Z</dcterms:modified>
</cp:coreProperties>
</file>